
<file path=[Content_Types].xml><?xml version="1.0" encoding="utf-8"?>
<Types xmlns="http://schemas.openxmlformats.org/package/2006/content-types">
  <Default Extension="glb" ContentType="model/gltf.binary"/>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10" r:id="rId2"/>
    <p:sldId id="383" r:id="rId3"/>
    <p:sldId id="279" r:id="rId4"/>
    <p:sldId id="384" r:id="rId5"/>
    <p:sldId id="390" r:id="rId6"/>
    <p:sldId id="385" r:id="rId7"/>
    <p:sldId id="386" r:id="rId8"/>
    <p:sldId id="391" r:id="rId9"/>
    <p:sldId id="388" r:id="rId10"/>
    <p:sldId id="389" r:id="rId11"/>
    <p:sldId id="298" r:id="rId12"/>
    <p:sldId id="320" r:id="rId13"/>
    <p:sldId id="3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0066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28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A7-97A3-4869-BEE1-4B6CE97D5554}"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98055-90E7-416D-95A4-8B1DA3853908}" type="slidenum">
              <a:rPr lang="en-US" smtClean="0"/>
              <a:t>‹#›</a:t>
            </a:fld>
            <a:endParaRPr lang="en-US"/>
          </a:p>
        </p:txBody>
      </p:sp>
    </p:spTree>
    <p:extLst>
      <p:ext uri="{BB962C8B-B14F-4D97-AF65-F5344CB8AC3E}">
        <p14:creationId xmlns:p14="http://schemas.microsoft.com/office/powerpoint/2010/main" val="34459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a:extLst>
            <a:ext uri="{FF2B5EF4-FFF2-40B4-BE49-F238E27FC236}">
              <a16:creationId xmlns:a16="http://schemas.microsoft.com/office/drawing/2014/main" id="{C19C9FDF-74AE-BAEE-D001-CC7B051B4643}"/>
            </a:ext>
          </a:extLst>
        </p:cNvPr>
        <p:cNvGrpSpPr/>
        <p:nvPr/>
      </p:nvGrpSpPr>
      <p:grpSpPr>
        <a:xfrm>
          <a:off x="0" y="0"/>
          <a:ext cx="0" cy="0"/>
          <a:chOff x="0" y="0"/>
          <a:chExt cx="0" cy="0"/>
        </a:xfrm>
      </p:grpSpPr>
      <p:sp>
        <p:nvSpPr>
          <p:cNvPr id="924" name="Google Shape;924;ge996167174_4_61:notes">
            <a:extLst>
              <a:ext uri="{FF2B5EF4-FFF2-40B4-BE49-F238E27FC236}">
                <a16:creationId xmlns:a16="http://schemas.microsoft.com/office/drawing/2014/main" id="{1FE1F643-8F23-E652-E097-E02EDF87D1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996167174_4_61:notes">
            <a:extLst>
              <a:ext uri="{FF2B5EF4-FFF2-40B4-BE49-F238E27FC236}">
                <a16:creationId xmlns:a16="http://schemas.microsoft.com/office/drawing/2014/main" id="{3E06519D-D1BD-36EE-D755-814443AAFF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20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e996167174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99616717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99616717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99616717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D66DC7A-FBCE-26A8-21F3-187E023FAF8F}"/>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BC7EA87C-828F-3F7B-731C-0A1C6F579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D3513E58-EFA0-0810-249F-E2EF9FA170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860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62183890-57D2-2E5B-AF01-21285C8721CB}"/>
            </a:ext>
          </a:extLst>
        </p:cNvPr>
        <p:cNvGrpSpPr/>
        <p:nvPr/>
      </p:nvGrpSpPr>
      <p:grpSpPr>
        <a:xfrm>
          <a:off x="0" y="0"/>
          <a:ext cx="0" cy="0"/>
          <a:chOff x="0" y="0"/>
          <a:chExt cx="0" cy="0"/>
        </a:xfrm>
      </p:grpSpPr>
      <p:sp>
        <p:nvSpPr>
          <p:cNvPr id="713" name="Google Shape;713;ge996167174_2_21:notes">
            <a:extLst>
              <a:ext uri="{FF2B5EF4-FFF2-40B4-BE49-F238E27FC236}">
                <a16:creationId xmlns:a16="http://schemas.microsoft.com/office/drawing/2014/main" id="{D7CD467A-A769-B9B9-BFFF-9113AA7F37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a:extLst>
              <a:ext uri="{FF2B5EF4-FFF2-40B4-BE49-F238E27FC236}">
                <a16:creationId xmlns:a16="http://schemas.microsoft.com/office/drawing/2014/main" id="{694F79EE-0741-C208-67CF-357024E05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5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B8744B36-0FEF-7E32-6F82-C9237C789D7A}"/>
            </a:ext>
          </a:extLst>
        </p:cNvPr>
        <p:cNvGrpSpPr/>
        <p:nvPr/>
      </p:nvGrpSpPr>
      <p:grpSpPr>
        <a:xfrm>
          <a:off x="0" y="0"/>
          <a:ext cx="0" cy="0"/>
          <a:chOff x="0" y="0"/>
          <a:chExt cx="0" cy="0"/>
        </a:xfrm>
      </p:grpSpPr>
      <p:sp>
        <p:nvSpPr>
          <p:cNvPr id="713" name="Google Shape;713;ge996167174_2_21:notes">
            <a:extLst>
              <a:ext uri="{FF2B5EF4-FFF2-40B4-BE49-F238E27FC236}">
                <a16:creationId xmlns:a16="http://schemas.microsoft.com/office/drawing/2014/main" id="{76FD4383-1A4D-66E0-2C66-58F07BBB3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a:extLst>
              <a:ext uri="{FF2B5EF4-FFF2-40B4-BE49-F238E27FC236}">
                <a16:creationId xmlns:a16="http://schemas.microsoft.com/office/drawing/2014/main" id="{DB25C36F-00F8-FBA6-3325-3AEE6B1CB0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48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10EEB4FB-3B70-7007-C6B4-72139A8DC267}"/>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CBB7572C-218D-1691-AD53-333E90C52C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4287D4C4-D73E-9B16-2886-507F2FC25D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3132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a:extLst>
            <a:ext uri="{FF2B5EF4-FFF2-40B4-BE49-F238E27FC236}">
              <a16:creationId xmlns:a16="http://schemas.microsoft.com/office/drawing/2014/main" id="{EA3CBEDF-C4D0-D2DF-30CD-F40BB33967C5}"/>
            </a:ext>
          </a:extLst>
        </p:cNvPr>
        <p:cNvGrpSpPr/>
        <p:nvPr/>
      </p:nvGrpSpPr>
      <p:grpSpPr>
        <a:xfrm>
          <a:off x="0" y="0"/>
          <a:ext cx="0" cy="0"/>
          <a:chOff x="0" y="0"/>
          <a:chExt cx="0" cy="0"/>
        </a:xfrm>
      </p:grpSpPr>
      <p:sp>
        <p:nvSpPr>
          <p:cNvPr id="924" name="Google Shape;924;ge996167174_4_61:notes">
            <a:extLst>
              <a:ext uri="{FF2B5EF4-FFF2-40B4-BE49-F238E27FC236}">
                <a16:creationId xmlns:a16="http://schemas.microsoft.com/office/drawing/2014/main" id="{EED145EC-2B12-2A44-8F1A-2CC0E4D891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996167174_4_61:notes">
            <a:extLst>
              <a:ext uri="{FF2B5EF4-FFF2-40B4-BE49-F238E27FC236}">
                <a16:creationId xmlns:a16="http://schemas.microsoft.com/office/drawing/2014/main" id="{811D0B3E-6F67-AD8A-721B-E7C604C8B1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09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9213-AAD9-A804-5634-DF11CD2660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EF00F1-39F2-71DC-690E-B4B0FD0B4A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952E3-0996-234F-8B4C-9FCA467E3350}"/>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FD9AA7D7-3F7E-9594-F502-5549C22B4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36F78-FFDB-D16C-80F8-DBD54D943FFB}"/>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384975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B38B-22CA-2547-EDE3-6829601F81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924D2A-D758-951E-3D88-71F348DA2A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EC037-45C0-9DD7-A46A-27C95D7E8256}"/>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DADB5240-C4B8-3685-83F3-624B8095C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459BB-336C-B0E2-06FF-0FE56A713DB2}"/>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1290193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FE8A8-478C-4B8A-B756-A1147AC6F8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42FAC-BBC5-BCE4-3195-C8513E04A9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0B836-A573-8E42-5FA4-EB145357ACF7}"/>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8BC6E39E-0D60-8D2A-3ADD-7AB5315D3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6D6A7-E899-7D0E-AADB-62A899AEE17C}"/>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241502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CFE8-C166-007C-88AD-2C74E1880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EDC461-E784-6E3C-5261-70DEADC2B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EA1AF-D1BD-59B8-5FAF-E44F9380D5C6}"/>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9BB01E03-74AB-F952-9C75-E99CAE0EB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6002A-FF1C-7459-003A-602DA21D8BA6}"/>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54472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39CB-1FD1-EF34-BFC8-B2F494570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060C1C-9CD0-7172-4E66-C9B184DA5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A6D05-DF49-E59A-D44A-FCE6EF212ADB}"/>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CB68E889-EA3D-A35E-3A85-5EC57E6BB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A880E-4F40-8644-4F57-5E551F845C33}"/>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152119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3138-3AFC-5DF4-699D-B87077564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FF1E6-4488-68D3-BC20-69961D1394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103141-AEB0-6917-A1F8-A7CFECFF9F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BD978B-A74D-1C97-E341-C95CD7EC55D1}"/>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6" name="Footer Placeholder 5">
            <a:extLst>
              <a:ext uri="{FF2B5EF4-FFF2-40B4-BE49-F238E27FC236}">
                <a16:creationId xmlns:a16="http://schemas.microsoft.com/office/drawing/2014/main" id="{AF4045BD-022D-5761-69A3-647F4EC8F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3DCF8-35C7-4368-D004-AA7452FF0B47}"/>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301422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DA77-3802-E711-63D9-81339467D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EFA293-CC71-B6AD-4988-13C559D54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75494-7827-DF2E-6D9D-C9B632EEA4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08AFD9-6963-15E2-7C84-5BBEF6C675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8A9EA-EF41-1D47-0396-F7273093A0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B34093-81AB-4846-5DF1-13E4E1662137}"/>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8" name="Footer Placeholder 7">
            <a:extLst>
              <a:ext uri="{FF2B5EF4-FFF2-40B4-BE49-F238E27FC236}">
                <a16:creationId xmlns:a16="http://schemas.microsoft.com/office/drawing/2014/main" id="{72B01799-2551-0590-D3DF-1D2486F98E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D8928B-5460-F8DA-6759-EC5D03BFC3F1}"/>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27040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5112-4AB7-64C9-4FD6-3E86B465B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59443A-A93C-1573-B0A7-454B3032B7EB}"/>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4" name="Footer Placeholder 3">
            <a:extLst>
              <a:ext uri="{FF2B5EF4-FFF2-40B4-BE49-F238E27FC236}">
                <a16:creationId xmlns:a16="http://schemas.microsoft.com/office/drawing/2014/main" id="{8ED6250B-1E62-6D67-AE46-A7F0D0D741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BAB2CC-1F3E-2D2D-9301-FF29C37AC240}"/>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63202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60698-314C-6720-BACF-454BE2BF9E31}"/>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3" name="Footer Placeholder 2">
            <a:extLst>
              <a:ext uri="{FF2B5EF4-FFF2-40B4-BE49-F238E27FC236}">
                <a16:creationId xmlns:a16="http://schemas.microsoft.com/office/drawing/2014/main" id="{34478AF1-35E6-784B-B51F-2D7E9B5CC9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AE1CC5-3DC0-7112-A563-505056CBB623}"/>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119547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5470-FDDA-6996-8CE9-E73DC8C28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39D5F7-0C1B-E3BB-CA72-69CB6ADF3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CE1B92-17D2-F4D3-D740-CBEA22F52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59B53-B7D2-4C67-307F-C78F4BEAE4AD}"/>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6" name="Footer Placeholder 5">
            <a:extLst>
              <a:ext uri="{FF2B5EF4-FFF2-40B4-BE49-F238E27FC236}">
                <a16:creationId xmlns:a16="http://schemas.microsoft.com/office/drawing/2014/main" id="{272D8B71-6AEB-8544-1BE7-04CCA124E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1201C-FB40-2C71-716C-E821A59256B4}"/>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257822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40D4-7B08-48D9-390D-B11C213E7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E69491-DD2C-C73E-77F1-4C4BA416E1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B74335-2B87-03C6-BB71-8A64C7F5B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ED878-0796-F31D-AFC7-4671626097F0}"/>
              </a:ext>
            </a:extLst>
          </p:cNvPr>
          <p:cNvSpPr>
            <a:spLocks noGrp="1"/>
          </p:cNvSpPr>
          <p:nvPr>
            <p:ph type="dt" sz="half" idx="10"/>
          </p:nvPr>
        </p:nvSpPr>
        <p:spPr/>
        <p:txBody>
          <a:bodyPr/>
          <a:lstStyle/>
          <a:p>
            <a:fld id="{6CFF4B33-7998-49D0-A7CD-686C1F54286E}" type="datetimeFigureOut">
              <a:rPr lang="en-US" smtClean="0"/>
              <a:t>3/7/2024</a:t>
            </a:fld>
            <a:endParaRPr lang="en-US"/>
          </a:p>
        </p:txBody>
      </p:sp>
      <p:sp>
        <p:nvSpPr>
          <p:cNvPr id="6" name="Footer Placeholder 5">
            <a:extLst>
              <a:ext uri="{FF2B5EF4-FFF2-40B4-BE49-F238E27FC236}">
                <a16:creationId xmlns:a16="http://schemas.microsoft.com/office/drawing/2014/main" id="{106C2A2B-8A07-1FB2-DCC6-751B03548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37780-9DB2-F2E7-D845-061BD7161984}"/>
              </a:ext>
            </a:extLst>
          </p:cNvPr>
          <p:cNvSpPr>
            <a:spLocks noGrp="1"/>
          </p:cNvSpPr>
          <p:nvPr>
            <p:ph type="sldNum" sz="quarter" idx="12"/>
          </p:nvPr>
        </p:nvSpPr>
        <p:spPr/>
        <p:txBody>
          <a:bodyPr/>
          <a:lstStyle/>
          <a:p>
            <a:fld id="{A6218571-8ADD-4E39-82F2-ACE309D5BAA4}" type="slidenum">
              <a:rPr lang="en-US" smtClean="0"/>
              <a:t>‹#›</a:t>
            </a:fld>
            <a:endParaRPr lang="en-US"/>
          </a:p>
        </p:txBody>
      </p:sp>
    </p:spTree>
    <p:extLst>
      <p:ext uri="{BB962C8B-B14F-4D97-AF65-F5344CB8AC3E}">
        <p14:creationId xmlns:p14="http://schemas.microsoft.com/office/powerpoint/2010/main" val="274650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BDF2C-F14E-C33B-6C5B-5B716F7B12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5A83EC-6D14-8FC3-3D07-19ABF3CDDD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5A8C2-FFD7-AB84-1785-82BB50FC10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4B33-7998-49D0-A7CD-686C1F54286E}" type="datetimeFigureOut">
              <a:rPr lang="en-US" smtClean="0"/>
              <a:t>3/7/2024</a:t>
            </a:fld>
            <a:endParaRPr lang="en-US"/>
          </a:p>
        </p:txBody>
      </p:sp>
      <p:sp>
        <p:nvSpPr>
          <p:cNvPr id="5" name="Footer Placeholder 4">
            <a:extLst>
              <a:ext uri="{FF2B5EF4-FFF2-40B4-BE49-F238E27FC236}">
                <a16:creationId xmlns:a16="http://schemas.microsoft.com/office/drawing/2014/main" id="{DB1F4820-C601-DE10-FFF1-CBAB41910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FCDF73-EBF1-DC01-30EF-C2360916E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18571-8ADD-4E39-82F2-ACE309D5BAA4}" type="slidenum">
              <a:rPr lang="en-US" smtClean="0"/>
              <a:t>‹#›</a:t>
            </a:fld>
            <a:endParaRPr lang="en-US"/>
          </a:p>
        </p:txBody>
      </p:sp>
    </p:spTree>
    <p:extLst>
      <p:ext uri="{BB962C8B-B14F-4D97-AF65-F5344CB8AC3E}">
        <p14:creationId xmlns:p14="http://schemas.microsoft.com/office/powerpoint/2010/main" val="3888246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17/06/relationships/model3d" Target="../media/model3d6.glb"/><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1161535" y="358815"/>
            <a:ext cx="8019535"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a:t>
            </a:r>
            <a:br>
              <a:rPr lang="en-US"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b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a:t>
            </a: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spcBef>
                <a:spcPts val="0"/>
              </a:spcBef>
            </a:pP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Văn Hóa, Đạo Đức, Con Người</a:t>
            </a: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3" y="3002694"/>
            <a:ext cx="8116585" cy="11719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algn="just">
              <a:spcBef>
                <a:spcPts val="400"/>
              </a:spcBef>
              <a:spcAft>
                <a:spcPts val="400"/>
              </a:spcAft>
            </a:pPr>
            <a:r>
              <a:rPr lang="en-US" sz="1800" b="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Mục tiêu:</a:t>
            </a:r>
          </a:p>
          <a:p>
            <a:pPr marL="0" indent="0" algn="just">
              <a:spcBef>
                <a:spcPts val="400"/>
              </a:spcBef>
              <a:spcAft>
                <a:spcPts val="400"/>
              </a:spcAft>
              <a:buNone/>
            </a:pPr>
            <a:r>
              <a:rPr lang="en-US" sz="1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Nội dung chương 6 sẽ c</a:t>
            </a:r>
            <a:r>
              <a:rPr lang="vi-VN" sz="1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sz="18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6822" y="1743084"/>
              <a:ext cx="2220747" cy="2353815"/>
            </p:xfrm>
            <a:graphic>
              <a:graphicData uri="http://schemas.microsoft.com/office/drawing/2017/model3d">
                <am3d:model3d r:embed="rId3">
                  <am3d:spPr>
                    <a:xfrm rot="1154257">
                      <a:off x="0" y="0"/>
                      <a:ext cx="2220747" cy="235381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6822" y="1743084"/>
                <a:ext cx="2220747" cy="2353815"/>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6.1.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văn hóa</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6.2.</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 tư tưởng hồ chí minh về đạo đức</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6.3.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con người</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6.4.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xây dựng văn hóa, đạo đức, con người việt nam hiện nay theo tư tưởng hồ chí minh</a:t>
            </a:r>
            <a:endParaRPr lang="en-US" sz="1400" b="1" kern="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194034" y="4556067"/>
              <a:ext cx="1711599" cy="2187620"/>
            </p:xfrm>
            <a:graphic>
              <a:graphicData uri="http://schemas.microsoft.com/office/drawing/2017/model3d">
                <am3d:model3d r:embed="rId5">
                  <am3d:spPr>
                    <a:xfrm>
                      <a:off x="0" y="0"/>
                      <a:ext cx="1711599" cy="2187620"/>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194034" y="4556067"/>
                <a:ext cx="1711599" cy="2187620"/>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arn(inVertical)">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arn(inVertical)">
                                      <p:cBhvr>
                                        <p:cTn id="15" dur="500"/>
                                        <p:tgtEl>
                                          <p:spTgt spid="10">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barn(inVertical)">
                                      <p:cBhvr>
                                        <p:cTn id="18" dur="500"/>
                                        <p:tgtEl>
                                          <p:spTgt spid="10">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arn(inVertical)">
                                      <p:cBhvr>
                                        <p:cTn id="21" dur="500"/>
                                        <p:tgtEl>
                                          <p:spTgt spid="10">
                                            <p:txEl>
                                              <p:pRg st="2" end="2"/>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arn(inVertical)">
                                      <p:cBhvr>
                                        <p:cTn id="24" dur="500"/>
                                        <p:tgtEl>
                                          <p:spTgt spid="10">
                                            <p:txEl>
                                              <p:pRg st="3" end="3"/>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barn(inVertical)">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926">
          <a:extLst>
            <a:ext uri="{FF2B5EF4-FFF2-40B4-BE49-F238E27FC236}">
              <a16:creationId xmlns:a16="http://schemas.microsoft.com/office/drawing/2014/main" id="{6F524479-EB3A-4D92-7CCD-679EF0759AA2}"/>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0008A3F-A4B0-48C4-4B54-EA6BF33A2644}"/>
              </a:ext>
            </a:extLst>
          </p:cNvPr>
          <p:cNvSpPr/>
          <p:nvPr/>
        </p:nvSpPr>
        <p:spPr>
          <a:xfrm>
            <a:off x="844952" y="902824"/>
            <a:ext cx="10579261" cy="4433105"/>
          </a:xfrm>
          <a:prstGeom prst="roundRect">
            <a:avLst>
              <a:gd name="adj" fmla="val 5044"/>
            </a:avLst>
          </a:prstGeom>
          <a:solidFill>
            <a:schemeClr val="accent5">
              <a:lumMod val="20000"/>
              <a:lumOff val="80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30;p76">
            <a:extLst>
              <a:ext uri="{FF2B5EF4-FFF2-40B4-BE49-F238E27FC236}">
                <a16:creationId xmlns:a16="http://schemas.microsoft.com/office/drawing/2014/main" id="{CF3D7C43-650C-1E22-BC4C-C1B0CFF66996}"/>
              </a:ext>
            </a:extLst>
          </p:cNvPr>
          <p:cNvSpPr txBox="1"/>
          <p:nvPr/>
        </p:nvSpPr>
        <p:spPr>
          <a:xfrm>
            <a:off x="1006997" y="717632"/>
            <a:ext cx="10174148" cy="45372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t" anchorCtr="0">
            <a:noAutofit/>
          </a:bodyPr>
          <a:lstStyle/>
          <a:p>
            <a:pPr algn="just">
              <a:lnSpc>
                <a:spcPct val="150000"/>
              </a:lnSpc>
            </a:pPr>
            <a:r>
              <a:rPr lang="vi-VN" sz="2400" b="1" u="sng"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Nội dung xây dựng con người: </a:t>
            </a:r>
          </a:p>
          <a:p>
            <a:pPr algn="just">
              <a:lnSpc>
                <a:spcPct val="150000"/>
              </a:lnSpc>
            </a:pPr>
            <a:r>
              <a:rPr lang="vi-VN"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Hồ Chí Minh quan tâm xây dựng con người toàn diện vừa “hồng” vừa “chuyên.</a:t>
            </a:r>
          </a:p>
          <a:p>
            <a:pPr algn="just">
              <a:lnSpc>
                <a:spcPct val="150000"/>
              </a:lnSpc>
            </a:pPr>
            <a:r>
              <a:rPr lang="vi-VN"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Xây dựng con người toàn diện với những khía cạnh chủ yếu sau:</a:t>
            </a:r>
          </a:p>
          <a:p>
            <a:pPr marL="609585" indent="-440256" algn="just">
              <a:lnSpc>
                <a:spcPct val="150000"/>
              </a:lnSpc>
              <a:buClr>
                <a:srgbClr val="5B0F00"/>
              </a:buClr>
              <a:buSzPts val="1600"/>
              <a:buFont typeface="Lobster"/>
              <a:buChar char="-"/>
            </a:pPr>
            <a:r>
              <a:rPr lang="vi-VN" sz="2400" spc="-15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Có ý thức làm chủ, tinh thần tập thể xã hội chủ nghĩa và tư tưởng “mình vì mọi người, mọi người vì minh”.</a:t>
            </a:r>
          </a:p>
          <a:p>
            <a:pPr marL="609585" indent="-440256" algn="just">
              <a:lnSpc>
                <a:spcPct val="150000"/>
              </a:lnSpc>
              <a:buClr>
                <a:srgbClr val="5B0F00"/>
              </a:buClr>
              <a:buSzPts val="1600"/>
              <a:buFont typeface="Lobster"/>
              <a:buChar char="-"/>
            </a:pPr>
            <a:r>
              <a:rPr lang="vi-VN" sz="2400" spc="-15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Cần kiệm xây dựng đất nước, hăng hái bảo vệ Tổ quốc.</a:t>
            </a:r>
          </a:p>
          <a:p>
            <a:pPr marL="609585" indent="-440256" algn="just">
              <a:lnSpc>
                <a:spcPct val="150000"/>
              </a:lnSpc>
              <a:buClr>
                <a:srgbClr val="5B0F00"/>
              </a:buClr>
              <a:buSzPts val="1600"/>
              <a:buFont typeface="Lobster"/>
              <a:buChar char="-"/>
            </a:pPr>
            <a:r>
              <a:rPr lang="vi-VN" sz="2400" spc="-15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Có lòng yêu nước nồng nàn, tinh thần quốc tế trong sáng.</a:t>
            </a:r>
          </a:p>
          <a:p>
            <a:pPr marL="609585" indent="-440256" algn="just">
              <a:lnSpc>
                <a:spcPct val="150000"/>
              </a:lnSpc>
              <a:buClr>
                <a:srgbClr val="5B0F00"/>
              </a:buClr>
              <a:buSzPts val="1600"/>
              <a:buFont typeface="Lobster"/>
              <a:buChar char="-"/>
            </a:pPr>
            <a:r>
              <a:rPr lang="vi-VN" sz="2400" spc="-15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Có phương pháp làm việc khoa học, phong cách quần chúng, dân chủ, nên gương.</a:t>
            </a:r>
          </a:p>
        </p:txBody>
      </p:sp>
    </p:spTree>
    <p:extLst>
      <p:ext uri="{BB962C8B-B14F-4D97-AF65-F5344CB8AC3E}">
        <p14:creationId xmlns:p14="http://schemas.microsoft.com/office/powerpoint/2010/main" val="2106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926"/>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D5FFB9C-CCBA-BFD4-6C5F-75B4036198C5}"/>
              </a:ext>
            </a:extLst>
          </p:cNvPr>
          <p:cNvSpPr/>
          <p:nvPr/>
        </p:nvSpPr>
        <p:spPr>
          <a:xfrm>
            <a:off x="879676" y="844958"/>
            <a:ext cx="10451939" cy="4213184"/>
          </a:xfrm>
          <a:prstGeom prst="roundRect">
            <a:avLst>
              <a:gd name="adj" fmla="val 5044"/>
            </a:avLst>
          </a:prstGeom>
          <a:solidFill>
            <a:schemeClr val="accent5">
              <a:lumMod val="20000"/>
              <a:lumOff val="80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30;p76">
            <a:extLst>
              <a:ext uri="{FF2B5EF4-FFF2-40B4-BE49-F238E27FC236}">
                <a16:creationId xmlns:a16="http://schemas.microsoft.com/office/drawing/2014/main" id="{4809B7CF-8E11-FFA9-EF37-5C94FEF1E05A}"/>
              </a:ext>
            </a:extLst>
          </p:cNvPr>
          <p:cNvSpPr txBox="1"/>
          <p:nvPr/>
        </p:nvSpPr>
        <p:spPr>
          <a:xfrm>
            <a:off x="1208561" y="937549"/>
            <a:ext cx="9764239" cy="402799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t" anchorCtr="0">
            <a:noAutofit/>
          </a:bodyPr>
          <a:lstStyle/>
          <a:p>
            <a:pPr algn="just">
              <a:lnSpc>
                <a:spcPct val="150000"/>
              </a:lnSpc>
            </a:pPr>
            <a:r>
              <a:rPr lang="fr" sz="2400" b="1" u="sng">
                <a:latin typeface="NewCentury-Narrow" panose="020B0500000000000000" pitchFamily="34" charset="0"/>
                <a:ea typeface="NewCentury-Narrow" panose="020B0500000000000000" pitchFamily="34" charset="0"/>
                <a:cs typeface="NewCentury-Narrow" panose="020B0500000000000000" pitchFamily="34" charset="0"/>
                <a:sym typeface="Lobster"/>
              </a:rPr>
              <a:t>Phương </a:t>
            </a:r>
            <a:r>
              <a:rPr lang="fr" sz="2400" b="1" u="sng" dirty="0">
                <a:latin typeface="NewCentury-Narrow" panose="020B0500000000000000" pitchFamily="34" charset="0"/>
                <a:ea typeface="NewCentury-Narrow" panose="020B0500000000000000" pitchFamily="34" charset="0"/>
                <a:cs typeface="NewCentury-Narrow" panose="020B0500000000000000" pitchFamily="34" charset="0"/>
                <a:sym typeface="Lobster"/>
              </a:rPr>
              <a:t>pháp xây dựng con người</a:t>
            </a:r>
            <a:endParaRPr sz="2400" b="1" u="sng" dirty="0">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169329" algn="just">
              <a:lnSpc>
                <a:spcPct val="150000"/>
              </a:lnSpc>
              <a:buClr>
                <a:srgbClr val="5B0F00"/>
              </a:buClr>
              <a:buSzPts val="1600"/>
            </a:pPr>
            <a:r>
              <a:rPr lang="f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Mỗi người tự rèn luyện, tu dưỡng ý thức, kết hợp chặt chẽ với xây dựng cơ chế, tính khoa học của bộ máy và tạo dựng nền dân chủ.Việc nêu gương, nhất là người đứng đầu, có ý nghĩa rất quan trọng.</a:t>
            </a:r>
            <a:endParaRP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194729" algn="just">
              <a:lnSpc>
                <a:spcPct val="150000"/>
              </a:lnSpc>
              <a:buClr>
                <a:srgbClr val="5B0F00"/>
              </a:buClr>
              <a:buSzPts val="1300"/>
            </a:pPr>
            <a:r>
              <a:rPr lang="f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Biện pháp giáo dục có một vị trí quan trọng. Hồ Chí Minh nhắc nhở rằng: “hiền, giữ của con người không phải là tính sẵn. Phần nhiều do giáo dục mà nên”.</a:t>
            </a:r>
            <a:endParaRP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194729" algn="just">
              <a:lnSpc>
                <a:spcPct val="150000"/>
              </a:lnSpc>
              <a:buClr>
                <a:srgbClr val="5B0F00"/>
              </a:buClr>
              <a:buSzPts val="1300"/>
            </a:pPr>
            <a:r>
              <a:rPr lang="f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Chú trọng vai trò của tổ chức Đảng, chính quyền, đoàn thể quần </a:t>
            </a:r>
            <a:r>
              <a:rPr lang="fr"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chúng.</a:t>
            </a:r>
            <a:endParaRPr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2FA7BF9-5461-4601-B725-4A0AC892F3B7}"/>
              </a:ext>
            </a:extLst>
          </p:cNvPr>
          <p:cNvSpPr>
            <a:spLocks noGrp="1"/>
          </p:cNvSpPr>
          <p:nvPr>
            <p:ph type="subTitle" idx="4294967295"/>
          </p:nvPr>
        </p:nvSpPr>
        <p:spPr>
          <a:xfrm>
            <a:off x="775504" y="1450740"/>
            <a:ext cx="10648709" cy="5139360"/>
          </a:xfrm>
          <a:solidFill>
            <a:schemeClr val="accent5">
              <a:lumMod val="20000"/>
              <a:lumOff val="80000"/>
              <a:alpha val="43000"/>
            </a:schemeClr>
          </a:solidFill>
        </p:spPr>
        <p:txBody>
          <a:bodyPr>
            <a:normAutofit fontScale="92500" lnSpcReduction="20000"/>
          </a:bodyPr>
          <a:lstStyle/>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1. Đảng Cộng sản Việt Nam: Văn kiện Đại hội đại biểu toàn quốc lần thứ XII, Nxb. Chính trị quốc gia, Hà Nội. 2016.</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2. Phạm Văn Đồng: Hồ Chí Minh, tinh hoa và khí phách của dân tộc, Nxb. Chính trị quốc gia, Hà Nội, 2012.</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3. Đại tướng Võ Nguyên Giáp (Chủ biên); Tư tưởng Hồ Chí Minh và con đường cách mạng Việt Nam, Nxb. Chính trị quốc gia, Hà Nội, 1997.</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4. Trần Văn Giàu: “Nhân cách của Chủ tịch Hồ Chí Minh”, trong: Hồ Chí Minh - Anh hùng giải phóng dân tộc, danh nhân văn hóa thế giới ”, Nxb. Khoa học xã hội, Hà Nội, 1990.</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5. Hồ Chí Minh: Toàn tập, các tập 4, 5, 10, 15, Nxb. Chính trị quốc gia, Hà Nội. </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6. Bùi Đình Phong: Hồ Chí Minh văn hóa soi đường cho quốc dân đi, Nxb. Tổng hợp thành phố Hồ Chí Minh, </a:t>
            </a:r>
            <a:r>
              <a:rPr lang="vi-VN">
                <a:latin typeface="Times New Roman" panose="02020603050405020304" pitchFamily="18" charset="0"/>
                <a:cs typeface="Times New Roman" panose="02020603050405020304" pitchFamily="18" charset="0"/>
              </a:rPr>
              <a:t>2016.</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9B433AE-BE6C-4915-88F6-B026868AB1A1}"/>
              </a:ext>
            </a:extLst>
          </p:cNvPr>
          <p:cNvSpPr>
            <a:spLocks noGrp="1"/>
          </p:cNvSpPr>
          <p:nvPr>
            <p:ph type="title" idx="4294967295"/>
          </p:nvPr>
        </p:nvSpPr>
        <p:spPr>
          <a:xfrm>
            <a:off x="2430685" y="261315"/>
            <a:ext cx="6852212" cy="981075"/>
          </a:xfrm>
        </p:spPr>
        <p:txBody>
          <a:bodyPr>
            <a:normAutofit fontScale="90000"/>
          </a:bodyPr>
          <a:lstStyle/>
          <a:p>
            <a:r>
              <a:rPr lang="en-US">
                <a:latin typeface="NewCentury-Narrow" panose="020B0500000000000000" pitchFamily="34" charset="0"/>
                <a:ea typeface="NewCentury-Narrow" panose="020B0500000000000000" pitchFamily="34" charset="0"/>
                <a:cs typeface="NewCentury-Narrow" panose="020B0500000000000000" pitchFamily="34" charset="0"/>
              </a:rPr>
              <a:t>Danh Mục Tài Liệu Tham Khảo</a:t>
            </a:r>
            <a:endParaRPr lang="en-US"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D3EBD059-CEDC-E5D2-27E0-06162ECE84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FAE58C-E7A7-6E00-374C-2844159BA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spTree>
    <p:extLst>
      <p:ext uri="{BB962C8B-B14F-4D97-AF65-F5344CB8AC3E}">
        <p14:creationId xmlns:p14="http://schemas.microsoft.com/office/powerpoint/2010/main" val="423788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C56CFDFA-D469-B188-AEB6-465C1B5C9031}"/>
              </a:ext>
            </a:extLst>
          </p:cNvPr>
          <p:cNvSpPr txBox="1">
            <a:spLocks/>
          </p:cNvSpPr>
          <p:nvPr/>
        </p:nvSpPr>
        <p:spPr>
          <a:xfrm>
            <a:off x="4164229" y="3076244"/>
            <a:ext cx="7155330" cy="861955"/>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spcBef>
                <a:spcPts val="0"/>
              </a:spcBef>
              <a:buSzPts val="5000"/>
            </a:pPr>
            <a:r>
              <a:rPr lang="fr"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6.3.1 </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Q</a:t>
            </a:r>
            <a:r>
              <a:rPr lang="fr"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uan niệm của Hồ Chí Minh về con người</a:t>
            </a:r>
            <a:endParaRPr lang="vi-VN"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40" name="Google Shape;140;p28"/>
          <p:cNvSpPr txBox="1">
            <a:spLocks noGrp="1"/>
          </p:cNvSpPr>
          <p:nvPr>
            <p:ph type="ctrTitle"/>
          </p:nvPr>
        </p:nvSpPr>
        <p:spPr>
          <a:xfrm>
            <a:off x="3831362" y="2137873"/>
            <a:ext cx="7488196" cy="861954"/>
          </a:xfrm>
          <a:prstGeom prst="rect">
            <a:avLst/>
          </a:prstGeom>
          <a:noFill/>
          <a:ln>
            <a:noFill/>
          </a:ln>
        </p:spPr>
        <p:txBody>
          <a:bodyPr spcFirstLastPara="1" vert="horz" wrap="square" lIns="121900" tIns="121900" rIns="121900" bIns="121900" rtlCol="0" anchor="b" anchorCtr="0">
            <a:noAutofit/>
          </a:bodyPr>
          <a:lstStyle/>
          <a:p>
            <a:pPr algn="l">
              <a:lnSpc>
                <a:spcPct val="100000"/>
              </a:lnSpc>
              <a:spcBef>
                <a:spcPts val="0"/>
              </a:spcBef>
              <a:buSzPts val="5000"/>
            </a:pP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6.3.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Tư</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tưởng</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Hồ</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Chí</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 Minh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về</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 </a:t>
            </a:r>
            <a:r>
              <a:rPr lang="fr"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con người</a:t>
            </a:r>
            <a:endParaRPr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extLst>
                  <p:ext uri="{D42A27DB-BD31-4B8C-83A1-F6EECF244321}">
                    <p14:modId xmlns:p14="http://schemas.microsoft.com/office/powerpoint/2010/main" val="427311019"/>
                  </p:ext>
                </p:extLst>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ooks On Shelf">
                <a:extLst>
                  <a:ext uri="{FF2B5EF4-FFF2-40B4-BE49-F238E27FC236}">
                    <a16:creationId xmlns:a16="http://schemas.microsoft.com/office/drawing/2014/main" id="{0176E47E-14C6-929E-C3CF-4C6FDAC43D0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ooks On Shelf">
                <a:extLst>
                  <a:ext uri="{FF2B5EF4-FFF2-40B4-BE49-F238E27FC236}">
                    <a16:creationId xmlns:a16="http://schemas.microsoft.com/office/drawing/2014/main" id="{0176E47E-14C6-929E-C3CF-4C6FDAC43D0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22C00A-B385-66B4-37EC-4B39FB612C23}"/>
              </a:ext>
            </a:extLst>
          </p:cNvPr>
          <p:cNvSpPr/>
          <p:nvPr/>
        </p:nvSpPr>
        <p:spPr>
          <a:xfrm>
            <a:off x="0" y="679623"/>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EF5A1C-DC48-2404-E304-41E56E80143B}"/>
              </a:ext>
            </a:extLst>
          </p:cNvPr>
          <p:cNvSpPr txBox="1"/>
          <p:nvPr/>
        </p:nvSpPr>
        <p:spPr>
          <a:xfrm>
            <a:off x="5351245" y="860661"/>
            <a:ext cx="6434355" cy="4803046"/>
          </a:xfrm>
          <a:prstGeom prst="rect">
            <a:avLst/>
          </a:prstGeom>
          <a:noFill/>
        </p:spPr>
        <p:txBody>
          <a:bodyPr wrap="square" anchor="ctr">
            <a:spAutoFit/>
          </a:bodyPr>
          <a:lstStyle/>
          <a:p>
            <a:pPr marL="338138" lvl="1" algn="just">
              <a:lnSpc>
                <a:spcPct val="150000"/>
              </a:lnSpc>
              <a:buClr>
                <a:srgbClr val="5A3015"/>
              </a:buClr>
              <a:buSzPts val="1400"/>
            </a:pPr>
            <a:r>
              <a:rPr lang="vi-VN"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3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on người là một chỉnh thể, thống nhất về trí lực, tâm lực, thể lực, đa dạng bời mối quan hệ giữa cá nhân và xã hội (quan hệ gia đình, dòng tộc, làng xã, quan hệ giai cấp, dân tộc.-.) và các mối quan hệ xã hội (quan hệ chính trị, văn hóa, đạo đức, tôn giáo...). </a:t>
            </a:r>
            <a:endPar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L="338138" lvl="1" algn="just">
              <a:lnSpc>
                <a:spcPct val="150000"/>
              </a:lnSpc>
              <a:buClr>
                <a:srgbClr val="5A3015"/>
              </a:buClr>
              <a:buSzPts val="1400"/>
            </a:pPr>
            <a:r>
              <a:rPr lang="vi-VN"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“chữ người, nghĩa hẹp là gia </a:t>
            </a:r>
            <a:r>
              <a:rPr lang="en-US" sz="23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đì</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nh, anh em, họ hàng, bè bạn; nghĩa rộng là đồng bào cả nước; rộng hơn nữa là cả loài người”, </a:t>
            </a:r>
            <a:endPar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L="338138" lvl="1" algn="just">
              <a:lnSpc>
                <a:spcPct val="150000"/>
              </a:lnSpc>
              <a:buClr>
                <a:srgbClr val="5A3015"/>
              </a:buClr>
              <a:buSzPts val="1400"/>
            </a:pPr>
            <a:r>
              <a:rPr lang="vi-VN"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en-US"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“dân dĩ thực vi tiên”</a:t>
            </a:r>
            <a:endPar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83D66F4D-9B10-060A-3871-918F44E1C1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EE25EA8-FC9A-FF6D-2832-31D70EE43080}"/>
              </a:ext>
            </a:extLst>
          </p:cNvPr>
          <p:cNvSpPr/>
          <p:nvPr/>
        </p:nvSpPr>
        <p:spPr>
          <a:xfrm>
            <a:off x="241322" y="1013253"/>
            <a:ext cx="483075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EA07412A-883E-9025-E445-45F70A762AEC}"/>
              </a:ext>
            </a:extLst>
          </p:cNvPr>
          <p:cNvSpPr txBox="1"/>
          <p:nvPr/>
        </p:nvSpPr>
        <p:spPr>
          <a:xfrm>
            <a:off x="1105019" y="1481865"/>
            <a:ext cx="3892918" cy="2229072"/>
          </a:xfrm>
          <a:prstGeom prst="rect">
            <a:avLst/>
          </a:prstGeom>
          <a:noFill/>
        </p:spPr>
        <p:txBody>
          <a:bodyPr wrap="square">
            <a:spAutoFit/>
          </a:bodyPr>
          <a:lstStyle/>
          <a:p>
            <a:pPr marL="152396" algn="just">
              <a:lnSpc>
                <a:spcPct val="150000"/>
              </a:lnSpc>
              <a:buClr>
                <a:srgbClr val="5A3015"/>
              </a:buClr>
              <a:buSzPts val="1800"/>
            </a:pPr>
            <a:r>
              <a:rPr lang="en-US" sz="2400">
                <a:solidFill>
                  <a:srgbClr val="00B0F0"/>
                </a:solidFill>
                <a:latin typeface="Calibri" panose="020F0502020204030204" pitchFamily="34" charset="0"/>
                <a:ea typeface="Calibri" panose="020F0502020204030204" pitchFamily="34" charset="0"/>
                <a:cs typeface="Calibri" panose="020F0502020204030204" pitchFamily="34" charset="0"/>
                <a:sym typeface="Poppins"/>
              </a:rPr>
              <a:t>●</a:t>
            </a:r>
            <a:r>
              <a:rPr lang="en-US" sz="2400">
                <a:solidFill>
                  <a:srgbClr val="993300"/>
                </a:solidFill>
                <a:latin typeface="Calibri" panose="020F0502020204030204" pitchFamily="34" charset="0"/>
                <a:ea typeface="Calibri" panose="020F0502020204030204" pitchFamily="34" charset="0"/>
                <a:cs typeface="Calibri" panose="020F0502020204030204" pitchFamily="34" charset="0"/>
                <a:sym typeface="Poppins"/>
              </a:rPr>
              <a:t> </a:t>
            </a:r>
            <a:r>
              <a:rPr lang="en-US" sz="240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Poppins"/>
              </a:rPr>
              <a:t>Yếu tố chỉnh thể</a:t>
            </a:r>
          </a:p>
          <a:p>
            <a:pPr marL="152396" algn="just">
              <a:lnSpc>
                <a:spcPct val="150000"/>
              </a:lnSpc>
              <a:buClr>
                <a:srgbClr val="5A3015"/>
              </a:buClr>
              <a:buSzPts val="1800"/>
            </a:pPr>
            <a:r>
              <a:rPr lang="en-US" sz="2400">
                <a:solidFill>
                  <a:srgbClr val="00B0F0"/>
                </a:solidFill>
                <a:latin typeface="Calibri" panose="020F0502020204030204" pitchFamily="34" charset="0"/>
                <a:ea typeface="Calibri" panose="020F0502020204030204" pitchFamily="34" charset="0"/>
                <a:cs typeface="Calibri" panose="020F0502020204030204" pitchFamily="34" charset="0"/>
                <a:sym typeface="Poppins"/>
              </a:rPr>
              <a:t>● </a:t>
            </a:r>
            <a:r>
              <a:rPr lang="en-US" sz="240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Poppins"/>
              </a:rPr>
              <a:t>Yếu tố nội hàm khái niệm</a:t>
            </a:r>
          </a:p>
          <a:p>
            <a:pPr marL="152396" algn="just">
              <a:lnSpc>
                <a:spcPct val="150000"/>
              </a:lnSpc>
              <a:buClr>
                <a:srgbClr val="5A3015"/>
              </a:buClr>
              <a:buSzPts val="1800"/>
            </a:pPr>
            <a:r>
              <a:rPr lang="en-US" sz="2400">
                <a:solidFill>
                  <a:srgbClr val="00B0F0"/>
                </a:solidFill>
                <a:latin typeface="Calibri" panose="020F0502020204030204" pitchFamily="34" charset="0"/>
                <a:ea typeface="Calibri" panose="020F0502020204030204" pitchFamily="34" charset="0"/>
                <a:cs typeface="Calibri" panose="020F0502020204030204" pitchFamily="34" charset="0"/>
                <a:sym typeface="Poppins"/>
              </a:rPr>
              <a:t>● </a:t>
            </a:r>
            <a:r>
              <a:rPr lang="en-US" sz="240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rPr>
              <a:t>Yếu tố s</a:t>
            </a:r>
            <a:r>
              <a:rPr lang="vi-VN" sz="2400">
                <a:solidFill>
                  <a:srgbClr val="993300"/>
                </a:solidFill>
                <a:effectLst/>
                <a:latin typeface="NewCentury-Narrow" panose="020B0500000000000000" pitchFamily="34" charset="0"/>
                <a:ea typeface="NewCentury-Narrow" panose="020B0500000000000000" pitchFamily="34" charset="0"/>
                <a:cs typeface="NewCentury-Narrow" panose="020B0500000000000000" pitchFamily="34" charset="0"/>
              </a:rPr>
              <a:t>inh vật của con người</a:t>
            </a:r>
            <a:r>
              <a:rPr lang="en-US" sz="240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Poppins"/>
              </a:rPr>
              <a:t> </a:t>
            </a:r>
            <a:endParaRPr lang="vi-VN" sz="2400">
              <a:solidFill>
                <a:srgbClr val="993300"/>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pic>
        <p:nvPicPr>
          <p:cNvPr id="10" name="Graphic 9" descr="Arrow Rotate left">
            <a:extLst>
              <a:ext uri="{FF2B5EF4-FFF2-40B4-BE49-F238E27FC236}">
                <a16:creationId xmlns:a16="http://schemas.microsoft.com/office/drawing/2014/main" id="{C73325D2-3ABA-ACCF-E91C-51D8E90CA2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84652">
            <a:off x="4631807" y="4310480"/>
            <a:ext cx="914400" cy="914400"/>
          </a:xfrm>
          <a:prstGeom prst="rect">
            <a:avLst/>
          </a:prstGeom>
        </p:spPr>
      </p:pic>
      <p:sp>
        <p:nvSpPr>
          <p:cNvPr id="12" name="TextBox 11">
            <a:extLst>
              <a:ext uri="{FF2B5EF4-FFF2-40B4-BE49-F238E27FC236}">
                <a16:creationId xmlns:a16="http://schemas.microsoft.com/office/drawing/2014/main" id="{4B7D5AAD-0816-32A0-DE31-887B26B27FD1}"/>
              </a:ext>
            </a:extLst>
          </p:cNvPr>
          <p:cNvSpPr txBox="1"/>
          <p:nvPr/>
        </p:nvSpPr>
        <p:spPr>
          <a:xfrm rot="21015075">
            <a:off x="1005091" y="543022"/>
            <a:ext cx="3881212" cy="400110"/>
          </a:xfrm>
          <a:prstGeom prst="rect">
            <a:avLst/>
          </a:prstGeom>
          <a:noFill/>
        </p:spPr>
        <p:txBody>
          <a:bodyPr wrap="square">
            <a:spAutoFit/>
          </a:bodyPr>
          <a:lstStyle/>
          <a:p>
            <a:r>
              <a:rPr lang="fr"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Hồ Chí Minh quan niệm về con người</a:t>
            </a:r>
            <a:endParaRPr lang="en-US" sz="2000" b="1">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22C00A-B385-66B4-37EC-4B39FB612C23}"/>
              </a:ext>
            </a:extLst>
          </p:cNvPr>
          <p:cNvSpPr/>
          <p:nvPr/>
        </p:nvSpPr>
        <p:spPr>
          <a:xfrm>
            <a:off x="0" y="679623"/>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EF5A1C-DC48-2404-E304-41E56E80143B}"/>
              </a:ext>
            </a:extLst>
          </p:cNvPr>
          <p:cNvSpPr txBox="1"/>
          <p:nvPr/>
        </p:nvSpPr>
        <p:spPr>
          <a:xfrm>
            <a:off x="5486400" y="1068533"/>
            <a:ext cx="5997558" cy="4263731"/>
          </a:xfrm>
          <a:prstGeom prst="rect">
            <a:avLst/>
          </a:prstGeom>
          <a:noFill/>
        </p:spPr>
        <p:txBody>
          <a:bodyPr wrap="square" anchor="ctr">
            <a:spAutoFit/>
          </a:bodyPr>
          <a:lstStyle/>
          <a:p>
            <a:pPr marL="152396" algn="just">
              <a:lnSpc>
                <a:spcPct val="150000"/>
              </a:lnSpc>
              <a:buClr>
                <a:srgbClr val="5A3015"/>
              </a:buClr>
              <a:buSzPts val="1800"/>
            </a:pPr>
            <a:r>
              <a:rPr lang="vi-VN"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Trong thực tiễn, con người có nhiều chiều quan h</a:t>
            </a:r>
            <a:r>
              <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ệ</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 quan hệ với cộng đồng xã hội (là một thành viên); quan hệ với một chế độ xã hội (làm chủ hay bị áp bức); quan hệ với tự nhiên (một bộ phận không tách rời).</a:t>
            </a:r>
            <a:endParaRPr lang="en-US" sz="23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algn="just">
              <a:lnSpc>
                <a:spcPct val="150000"/>
              </a:lnSpc>
              <a:buClr>
                <a:srgbClr val="5A3015"/>
              </a:buClr>
              <a:buSzPts val="1800"/>
            </a:pPr>
            <a:r>
              <a:rPr lang="vi-VN" sz="23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hìn nhận con người lịch sự - cụ thể về giới tính, lứa tuổi, nghề nghiệp, chức vụ, vị trí, đảng viên, công dân..., trong từng giai đoạn lịch sử cụ th</a:t>
            </a:r>
            <a:r>
              <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ể</a:t>
            </a:r>
            <a:r>
              <a:rPr lang="vi-VN"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23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83D66F4D-9B10-060A-3871-918F44E1C1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EE25EA8-FC9A-FF6D-2832-31D70EE43080}"/>
              </a:ext>
            </a:extLst>
          </p:cNvPr>
          <p:cNvSpPr/>
          <p:nvPr/>
        </p:nvSpPr>
        <p:spPr>
          <a:xfrm>
            <a:off x="609186" y="1052650"/>
            <a:ext cx="4391596" cy="348292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3AD19EA2-C529-CDF7-2B55-8F22E1485657}"/>
              </a:ext>
            </a:extLst>
          </p:cNvPr>
          <p:cNvSpPr txBox="1"/>
          <p:nvPr/>
        </p:nvSpPr>
        <p:spPr>
          <a:xfrm>
            <a:off x="1760843" y="1363463"/>
            <a:ext cx="3072191" cy="2677656"/>
          </a:xfrm>
          <a:prstGeom prst="rect">
            <a:avLst/>
          </a:prstGeom>
          <a:noFill/>
        </p:spPr>
        <p:txBody>
          <a:bodyPr wrap="square">
            <a:spAutoFit/>
          </a:bodyPr>
          <a:lstStyle/>
          <a:p>
            <a:pPr algn="just"/>
            <a:r>
              <a:rPr lang="fr" sz="2400">
                <a:solidFill>
                  <a:schemeClr val="dk1"/>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Nét đặc trưng trong quan niệm của Hồ Chí Minh về con người là nhìn nhận đặc điểm con người Việt Nam với những điều kiện lịch sử cụ thể, cấu trúc kinh tế, xã hội cụ thể</a:t>
            </a:r>
            <a:endParaRPr lang="en-US"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 name="TextBox 9">
            <a:extLst>
              <a:ext uri="{FF2B5EF4-FFF2-40B4-BE49-F238E27FC236}">
                <a16:creationId xmlns:a16="http://schemas.microsoft.com/office/drawing/2014/main" id="{1F61A06A-0F6B-2DA2-7DC8-2ED9E5B09E2E}"/>
              </a:ext>
            </a:extLst>
          </p:cNvPr>
          <p:cNvSpPr txBox="1"/>
          <p:nvPr/>
        </p:nvSpPr>
        <p:spPr>
          <a:xfrm rot="20938630">
            <a:off x="1300964" y="562707"/>
            <a:ext cx="3615223" cy="400110"/>
          </a:xfrm>
          <a:prstGeom prst="rect">
            <a:avLst/>
          </a:prstGeom>
          <a:noFill/>
        </p:spPr>
        <p:txBody>
          <a:bodyPr wrap="square">
            <a:spAutoFit/>
          </a:bodyPr>
          <a:lstStyle/>
          <a:p>
            <a:r>
              <a:rPr lang="fr"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Hồ Chí Minh quan niệm về con người</a:t>
            </a:r>
            <a:endParaRPr lang="en-US" sz="2000" b="1">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402182-25D3-2DCE-6E89-37C24ECA16C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FC08C5-D97C-D48C-F541-3CC208FAA11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FF04E639-2D6F-58C9-D13E-3BDC6074862D}"/>
              </a:ext>
            </a:extLst>
          </p:cNvPr>
          <p:cNvSpPr txBox="1">
            <a:spLocks/>
          </p:cNvSpPr>
          <p:nvPr/>
        </p:nvSpPr>
        <p:spPr>
          <a:xfrm>
            <a:off x="3484607" y="2567045"/>
            <a:ext cx="6820928" cy="1337690"/>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spcBef>
                <a:spcPts val="0"/>
              </a:spcBef>
              <a:buSzPts val="5000"/>
            </a:pPr>
            <a:r>
              <a:rPr lang="fr" sz="2800">
                <a:solidFill>
                  <a:srgbClr val="FF0000"/>
                </a:solidFill>
                <a:latin typeface="Times New Roman" panose="02020603050405020304" pitchFamily="18" charset="0"/>
                <a:cs typeface="Times New Roman" panose="02020603050405020304" pitchFamily="18" charset="0"/>
              </a:rPr>
              <a:t>6.3.2 </a:t>
            </a:r>
            <a:r>
              <a:rPr lang="en-US" sz="2800">
                <a:solidFill>
                  <a:srgbClr val="FF0000"/>
                </a:solidFill>
                <a:latin typeface="Times New Roman" panose="02020603050405020304" pitchFamily="18" charset="0"/>
                <a:ea typeface="Lobster"/>
                <a:cs typeface="Times New Roman" panose="02020603050405020304" pitchFamily="18" charset="0"/>
                <a:sym typeface="Lobster"/>
              </a:rPr>
              <a:t>Q</a:t>
            </a:r>
            <a:r>
              <a:rPr lang="fr" sz="2800">
                <a:solidFill>
                  <a:srgbClr val="FF0000"/>
                </a:solidFill>
                <a:latin typeface="Times New Roman" panose="02020603050405020304" pitchFamily="18" charset="0"/>
                <a:ea typeface="Lobster"/>
                <a:cs typeface="Times New Roman" panose="02020603050405020304" pitchFamily="18" charset="0"/>
                <a:sym typeface="Lobster"/>
              </a:rPr>
              <a:t>uan niệm của Hồ Chí Minh về vai trò của con người</a:t>
            </a:r>
            <a:endParaRPr lang="vi-VN"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3" name="Picture 2" descr="C:\Users\QUOC HUY\Desktop\Logo_Đại_học_FPT.png">
            <a:extLst>
              <a:ext uri="{FF2B5EF4-FFF2-40B4-BE49-F238E27FC236}">
                <a16:creationId xmlns:a16="http://schemas.microsoft.com/office/drawing/2014/main" id="{CD4371DE-B315-60CC-8833-0DA60ECD10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4146D98F-5F35-886D-5DEA-654AE5093D3A}"/>
                  </a:ext>
                </a:extLst>
              </p:cNvPr>
              <p:cNvGraphicFramePr>
                <a:graphicFrameLocks noChangeAspect="1"/>
              </p:cNvGraphicFramePr>
              <p:nvPr>
                <p:extLst>
                  <p:ext uri="{D42A27DB-BD31-4B8C-83A1-F6EECF244321}">
                    <p14:modId xmlns:p14="http://schemas.microsoft.com/office/powerpoint/2010/main" val="427311019"/>
                  </p:ext>
                </p:extLst>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4146D98F-5F35-886D-5DEA-654AE5093D3A}"/>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ooks On Shelf">
                <a:extLst>
                  <a:ext uri="{FF2B5EF4-FFF2-40B4-BE49-F238E27FC236}">
                    <a16:creationId xmlns:a16="http://schemas.microsoft.com/office/drawing/2014/main" id="{CE12EC70-6B1A-C5C7-5BB9-89A44694730B}"/>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ooks On Shelf">
                <a:extLst>
                  <a:ext uri="{FF2B5EF4-FFF2-40B4-BE49-F238E27FC236}">
                    <a16:creationId xmlns:a16="http://schemas.microsoft.com/office/drawing/2014/main" id="{CE12EC70-6B1A-C5C7-5BB9-89A44694730B}"/>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40100580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5">
          <a:extLst>
            <a:ext uri="{FF2B5EF4-FFF2-40B4-BE49-F238E27FC236}">
              <a16:creationId xmlns:a16="http://schemas.microsoft.com/office/drawing/2014/main" id="{3313343B-792E-8905-6D5F-3460D06E956C}"/>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62F0BBA-C187-3847-DCD8-974C91E5B9E4}"/>
              </a:ext>
            </a:extLst>
          </p:cNvPr>
          <p:cNvSpPr/>
          <p:nvPr/>
        </p:nvSpPr>
        <p:spPr>
          <a:xfrm>
            <a:off x="0" y="679623"/>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8F25C8-050F-046B-2833-8D88AE1E23ED}"/>
              </a:ext>
            </a:extLst>
          </p:cNvPr>
          <p:cNvSpPr txBox="1"/>
          <p:nvPr/>
        </p:nvSpPr>
        <p:spPr>
          <a:xfrm>
            <a:off x="5556417" y="1494794"/>
            <a:ext cx="5791614" cy="3337067"/>
          </a:xfrm>
          <a:prstGeom prst="rect">
            <a:avLst/>
          </a:prstGeom>
          <a:noFill/>
        </p:spPr>
        <p:txBody>
          <a:bodyPr wrap="square" anchor="ctr">
            <a:spAutoFit/>
          </a:bodyPr>
          <a:lstStyle/>
          <a:p>
            <a:pPr marL="152396" algn="just">
              <a:lnSpc>
                <a:spcPct val="150000"/>
              </a:lnSpc>
              <a:buClr>
                <a:srgbClr val="5A3015"/>
              </a:buClr>
              <a:buSzPts val="1800"/>
            </a:pP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Mục tiêu này được cụ thể hóa trong ba giai đoạn cách mạng (giải phóng dân tộc - xây dựng chế độ dân chủ nhân dân - tiến dân lên xã hội chủ nghĩa) nh</a:t>
            </a: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ằ</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m giải phóng dân tộc, giải phóng xã hội, giải phóng giai cấp, giải phóng con người.</a:t>
            </a:r>
            <a:endPar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655AD65D-C2A3-B5A1-66D8-B054D8BFBF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34D2E75-EE99-3FCD-57F8-BD719D49C6F8}"/>
              </a:ext>
            </a:extLst>
          </p:cNvPr>
          <p:cNvSpPr/>
          <p:nvPr/>
        </p:nvSpPr>
        <p:spPr>
          <a:xfrm>
            <a:off x="609186" y="1013253"/>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49D50A44-1ED4-DD58-4CC0-C8591A0B8A24}"/>
              </a:ext>
            </a:extLst>
          </p:cNvPr>
          <p:cNvSpPr txBox="1"/>
          <p:nvPr/>
        </p:nvSpPr>
        <p:spPr>
          <a:xfrm>
            <a:off x="1699058" y="1363463"/>
            <a:ext cx="3239939" cy="2345322"/>
          </a:xfrm>
          <a:prstGeom prst="rect">
            <a:avLst/>
          </a:prstGeom>
          <a:noFill/>
        </p:spPr>
        <p:txBody>
          <a:bodyPr wrap="square">
            <a:spAutoFit/>
          </a:bodyPr>
          <a:lstStyle/>
          <a:p>
            <a:pPr>
              <a:lnSpc>
                <a:spcPct val="150000"/>
              </a:lnSpc>
            </a:pPr>
            <a:r>
              <a:rPr lang="vi-VN" sz="20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000">
                <a:solidFill>
                  <a:schemeClr val="dk1"/>
                </a:solidFill>
                <a:latin typeface="Times New Roman" panose="02020603050405020304" pitchFamily="18" charset="0"/>
                <a:ea typeface="Lobster"/>
                <a:cs typeface="Times New Roman" panose="02020603050405020304" pitchFamily="18" charset="0"/>
                <a:sym typeface="Lobster"/>
              </a:rPr>
              <a:t>Con người là mục tiêu của cách mạng</a:t>
            </a:r>
            <a:r>
              <a:rPr lang="en-US" sz="2000">
                <a:solidFill>
                  <a:schemeClr val="dk1"/>
                </a:solidFill>
                <a:latin typeface="Times New Roman" panose="02020603050405020304" pitchFamily="18" charset="0"/>
                <a:ea typeface="Lobster"/>
                <a:cs typeface="Times New Roman" panose="02020603050405020304" pitchFamily="18" charset="0"/>
                <a:sym typeface="Lobster"/>
              </a:rPr>
              <a:t>.</a:t>
            </a:r>
          </a:p>
          <a:p>
            <a:pPr>
              <a:lnSpc>
                <a:spcPct val="150000"/>
              </a:lnSpc>
            </a:pPr>
            <a:r>
              <a:rPr lang="vi-VN" sz="20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000">
                <a:solidFill>
                  <a:schemeClr val="dk1"/>
                </a:solidFill>
                <a:latin typeface="Times New Roman" panose="02020603050405020304" pitchFamily="18" charset="0"/>
                <a:ea typeface="Lobster"/>
                <a:cs typeface="Times New Roman" panose="02020603050405020304" pitchFamily="18" charset="0"/>
                <a:sym typeface="Lobster"/>
              </a:rPr>
              <a:t>Là chiến lược số một trong tư tưởng và hành động của Hồ Chí Minh</a:t>
            </a:r>
          </a:p>
        </p:txBody>
      </p:sp>
      <p:sp>
        <p:nvSpPr>
          <p:cNvPr id="10" name="TextBox 9">
            <a:extLst>
              <a:ext uri="{FF2B5EF4-FFF2-40B4-BE49-F238E27FC236}">
                <a16:creationId xmlns:a16="http://schemas.microsoft.com/office/drawing/2014/main" id="{F016135D-2BF0-EE38-C916-C7C09AA32144}"/>
              </a:ext>
            </a:extLst>
          </p:cNvPr>
          <p:cNvSpPr txBox="1"/>
          <p:nvPr/>
        </p:nvSpPr>
        <p:spPr>
          <a:xfrm rot="21015075">
            <a:off x="1300162" y="516230"/>
            <a:ext cx="3726326" cy="400110"/>
          </a:xfrm>
          <a:prstGeom prst="rect">
            <a:avLst/>
          </a:prstGeom>
          <a:noFill/>
        </p:spPr>
        <p:txBody>
          <a:bodyPr wrap="square">
            <a:spAutoFit/>
          </a:bodyPr>
          <a:lstStyle/>
          <a:p>
            <a:r>
              <a:rPr lang="en-US"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C</a:t>
            </a:r>
            <a:r>
              <a:rPr lang="fr"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on người là mục tiêu của cách mạng</a:t>
            </a:r>
            <a:endParaRPr lang="en-US" sz="2000" b="1">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39966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5">
          <a:extLst>
            <a:ext uri="{FF2B5EF4-FFF2-40B4-BE49-F238E27FC236}">
              <a16:creationId xmlns:a16="http://schemas.microsoft.com/office/drawing/2014/main" id="{CAB36578-32BF-3B00-DA8F-B96380B208F1}"/>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AF5CF1-1566-5CAC-7FB3-EE2AD77A9717}"/>
              </a:ext>
            </a:extLst>
          </p:cNvPr>
          <p:cNvSpPr/>
          <p:nvPr/>
        </p:nvSpPr>
        <p:spPr>
          <a:xfrm>
            <a:off x="0" y="679623"/>
            <a:ext cx="12047838" cy="531340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02C56D-347E-18B2-08C7-14604CD1DEDA}"/>
              </a:ext>
            </a:extLst>
          </p:cNvPr>
          <p:cNvSpPr txBox="1"/>
          <p:nvPr/>
        </p:nvSpPr>
        <p:spPr>
          <a:xfrm>
            <a:off x="5879778" y="1558939"/>
            <a:ext cx="5760287" cy="3060068"/>
          </a:xfrm>
          <a:prstGeom prst="rect">
            <a:avLst/>
          </a:prstGeom>
          <a:noFill/>
        </p:spPr>
        <p:txBody>
          <a:bodyPr wrap="square" anchor="ctr">
            <a:spAutoFit/>
          </a:bodyPr>
          <a:lstStyle/>
          <a:p>
            <a:pPr algn="just">
              <a:lnSpc>
                <a:spcPct val="150000"/>
              </a:lnSpc>
            </a:pPr>
            <a:r>
              <a:rPr lang="vi-VN" sz="24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Nhân dân là người sáng tạo chân chính ra lịch sử thông qua các hoạt động thực tiễn</a:t>
            </a: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p>
          <a:p>
            <a:pPr algn="just">
              <a:lnSpc>
                <a:spcPct val="150000"/>
              </a:lnSpc>
            </a:pPr>
            <a:endParaRPr lang="en-US" sz="10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algn="just">
              <a:lnSpc>
                <a:spcPct val="150000"/>
              </a:lnSpc>
            </a:pPr>
            <a:r>
              <a:rPr lang="vi-VN" sz="24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Nói đến nhân dân là nói đến lực lượng, trí tuệ, quyển hành, lòng tốt, niềm tin, đó chính là gốc, động lực cách mạng.</a:t>
            </a:r>
            <a:endPar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36ACAAD8-4920-E842-8EC6-78ED10BB2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F351FCD-67ED-DE23-9D0B-C41108FCC660}"/>
              </a:ext>
            </a:extLst>
          </p:cNvPr>
          <p:cNvSpPr/>
          <p:nvPr/>
        </p:nvSpPr>
        <p:spPr>
          <a:xfrm>
            <a:off x="914399" y="1002518"/>
            <a:ext cx="4588933" cy="3594196"/>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AB5595B4-E7A7-F196-DDC1-FDEB2AE5B909}"/>
              </a:ext>
            </a:extLst>
          </p:cNvPr>
          <p:cNvSpPr txBox="1"/>
          <p:nvPr/>
        </p:nvSpPr>
        <p:spPr>
          <a:xfrm>
            <a:off x="1952368" y="1398399"/>
            <a:ext cx="3410922" cy="224843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lnSpc>
                <a:spcPct val="150000"/>
              </a:lnSpc>
            </a:pP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“trong bầu trời không gì quý bằng nhân dân, trong thế giới không gì mạnh bằng sức mạnh đoàn kết của nhân dân”.</a:t>
            </a:r>
            <a:endPar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 name="TextBox 9">
            <a:extLst>
              <a:ext uri="{FF2B5EF4-FFF2-40B4-BE49-F238E27FC236}">
                <a16:creationId xmlns:a16="http://schemas.microsoft.com/office/drawing/2014/main" id="{4A1DAEF2-A4AA-9BB6-9270-9A2333F524CF}"/>
              </a:ext>
            </a:extLst>
          </p:cNvPr>
          <p:cNvSpPr txBox="1"/>
          <p:nvPr/>
        </p:nvSpPr>
        <p:spPr>
          <a:xfrm rot="20931600">
            <a:off x="1561369" y="525636"/>
            <a:ext cx="3615223" cy="400110"/>
          </a:xfrm>
          <a:prstGeom prst="rect">
            <a:avLst/>
          </a:prstGeom>
          <a:noFill/>
        </p:spPr>
        <p:txBody>
          <a:bodyPr wrap="square">
            <a:spAutoFit/>
          </a:bodyPr>
          <a:lstStyle/>
          <a:p>
            <a:r>
              <a:rPr lang="en-US"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C</a:t>
            </a:r>
            <a:r>
              <a:rPr lang="fr" sz="2000"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on người là động lực của cách mạng</a:t>
            </a:r>
            <a:endParaRPr lang="en-US" sz="2000" b="1">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27958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C1AC06F5-8029-3AFE-CF0E-2AD6E839367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5003AA2-954A-64D0-2A59-10EF996049E2}"/>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49224349-20B9-FEFD-1103-6D358DE12316}"/>
              </a:ext>
            </a:extLst>
          </p:cNvPr>
          <p:cNvSpPr txBox="1">
            <a:spLocks/>
          </p:cNvSpPr>
          <p:nvPr/>
        </p:nvSpPr>
        <p:spPr>
          <a:xfrm>
            <a:off x="3459893" y="2146915"/>
            <a:ext cx="6820928" cy="181960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spcBef>
                <a:spcPts val="0"/>
              </a:spcBef>
              <a:buSzPts val="5000"/>
            </a:pPr>
            <a:r>
              <a:rPr lang="fr"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6.3.3 </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Q</a:t>
            </a:r>
            <a:r>
              <a:rPr lang="fr"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uan điểm của Hồ Chí Minh về xây dựng con người</a:t>
            </a:r>
            <a:endParaRPr lang="vi-VN"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3" name="Picture 2" descr="C:\Users\QUOC HUY\Desktop\Logo_Đại_học_FPT.png">
            <a:extLst>
              <a:ext uri="{FF2B5EF4-FFF2-40B4-BE49-F238E27FC236}">
                <a16:creationId xmlns:a16="http://schemas.microsoft.com/office/drawing/2014/main" id="{D0612C16-EC24-BFD1-F30B-0D28BF6BA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Saturn">
                <a:extLst>
                  <a:ext uri="{FF2B5EF4-FFF2-40B4-BE49-F238E27FC236}">
                    <a16:creationId xmlns:a16="http://schemas.microsoft.com/office/drawing/2014/main" id="{E5E7829B-3F53-578D-B9BA-B029BE8EC652}"/>
                  </a:ext>
                </a:extLst>
              </p:cNvPr>
              <p:cNvGraphicFramePr>
                <a:graphicFrameLocks noChangeAspect="1"/>
              </p:cNvGraphicFramePr>
              <p:nvPr>
                <p:extLst>
                  <p:ext uri="{D42A27DB-BD31-4B8C-83A1-F6EECF244321}">
                    <p14:modId xmlns:p14="http://schemas.microsoft.com/office/powerpoint/2010/main" val="640061487"/>
                  </p:ext>
                </p:extLst>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aturn">
                <a:extLst>
                  <a:ext uri="{FF2B5EF4-FFF2-40B4-BE49-F238E27FC236}">
                    <a16:creationId xmlns:a16="http://schemas.microsoft.com/office/drawing/2014/main" id="{E5E7829B-3F53-578D-B9BA-B029BE8EC652}"/>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Books On Shelf">
                <a:extLst>
                  <a:ext uri="{FF2B5EF4-FFF2-40B4-BE49-F238E27FC236}">
                    <a16:creationId xmlns:a16="http://schemas.microsoft.com/office/drawing/2014/main" id="{B23ECD48-85E2-7C92-6CF3-F82A3D7D26C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Books On Shelf">
                <a:extLst>
                  <a:ext uri="{FF2B5EF4-FFF2-40B4-BE49-F238E27FC236}">
                    <a16:creationId xmlns:a16="http://schemas.microsoft.com/office/drawing/2014/main" id="{B23ECD48-85E2-7C92-6CF3-F82A3D7D26C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33843272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926">
          <a:extLst>
            <a:ext uri="{FF2B5EF4-FFF2-40B4-BE49-F238E27FC236}">
              <a16:creationId xmlns:a16="http://schemas.microsoft.com/office/drawing/2014/main" id="{2E7CD366-A099-292D-1CE4-D540BE8BF4A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922A37-189B-00C8-57F4-0527F6E653D2}"/>
              </a:ext>
            </a:extLst>
          </p:cNvPr>
          <p:cNvSpPr/>
          <p:nvPr/>
        </p:nvSpPr>
        <p:spPr>
          <a:xfrm>
            <a:off x="856527" y="1319514"/>
            <a:ext cx="10336192" cy="3877519"/>
          </a:xfrm>
          <a:prstGeom prst="roundRect">
            <a:avLst>
              <a:gd name="adj" fmla="val 5044"/>
            </a:avLst>
          </a:prstGeom>
          <a:solidFill>
            <a:schemeClr val="accent5">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930;p76">
            <a:extLst>
              <a:ext uri="{FF2B5EF4-FFF2-40B4-BE49-F238E27FC236}">
                <a16:creationId xmlns:a16="http://schemas.microsoft.com/office/drawing/2014/main" id="{71F2F405-444D-E41D-D9F1-F37EDC33F489}"/>
              </a:ext>
            </a:extLst>
          </p:cNvPr>
          <p:cNvSpPr txBox="1"/>
          <p:nvPr/>
        </p:nvSpPr>
        <p:spPr>
          <a:xfrm>
            <a:off x="1150685" y="1487346"/>
            <a:ext cx="9810537" cy="35997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t" anchorCtr="0">
            <a:noAutofit/>
          </a:bodyPr>
          <a:lstStyle/>
          <a:p>
            <a:pPr marL="152396" algn="just">
              <a:lnSpc>
                <a:spcPct val="150000"/>
              </a:lnSpc>
              <a:buClr>
                <a:srgbClr val="5B0F00"/>
              </a:buClr>
              <a:buSzPts val="1800"/>
            </a:pPr>
            <a:r>
              <a:rPr lang="vi-VN" sz="2400" b="1" u="sng">
                <a:solidFill>
                  <a:srgbClr val="002060"/>
                </a:solidFill>
                <a:latin typeface="Times New Roman" panose="02020603050405020304" pitchFamily="18" charset="0"/>
                <a:ea typeface="Lobster"/>
                <a:cs typeface="Times New Roman" panose="02020603050405020304" pitchFamily="18" charset="0"/>
                <a:sym typeface="Lobster"/>
              </a:rPr>
              <a:t>Ý nghĩa của việc xây dựng con người: </a:t>
            </a:r>
          </a:p>
          <a:p>
            <a:pPr marL="152396" algn="just">
              <a:lnSpc>
                <a:spcPct val="150000"/>
              </a:lnSpc>
              <a:buClr>
                <a:srgbClr val="5B0F00"/>
              </a:buClr>
              <a:buSzPts val="1800"/>
            </a:pPr>
            <a:r>
              <a:rPr lang="vi-VN" sz="2400">
                <a:solidFill>
                  <a:srgbClr val="002060"/>
                </a:solidFill>
                <a:latin typeface="Times New Roman" panose="02020603050405020304" pitchFamily="18" charset="0"/>
                <a:ea typeface="Lobster"/>
                <a:cs typeface="Times New Roman" panose="02020603050405020304" pitchFamily="18" charset="0"/>
                <a:sym typeface="Lobster"/>
              </a:rPr>
              <a:t>Xây dựng con người là yêu cầu khách quan của sự nghiệp cách mạng, vừa cấp bách, vừa lâu dài, có ý nghĩa chiến lược</a:t>
            </a:r>
          </a:p>
          <a:p>
            <a:pPr marL="152396" algn="just">
              <a:lnSpc>
                <a:spcPct val="150000"/>
              </a:lnSpc>
              <a:buClr>
                <a:srgbClr val="5B0F00"/>
              </a:buClr>
              <a:buSzPts val="1800"/>
            </a:pPr>
            <a:r>
              <a:rPr lang="vi-VN" sz="2400">
                <a:solidFill>
                  <a:srgbClr val="002060"/>
                </a:solidFill>
                <a:latin typeface="Times New Roman" panose="02020603050405020304" pitchFamily="18" charset="0"/>
                <a:ea typeface="Lobster"/>
                <a:cs typeface="Times New Roman" panose="02020603050405020304" pitchFamily="18" charset="0"/>
                <a:sym typeface="Lobster"/>
              </a:rPr>
              <a:t>Muốn xây dựng chủ nghĩa xã hội,  trước hết cần phải có những con người xã hội chủ nghĩa: Chủ nghĩa xã hội sẽ tạo ra những con người xã hội chủ nghĩa, con người xã hội chủ nghĩa là động lực xây dựng chủ nghĩa xã hội.</a:t>
            </a:r>
          </a:p>
        </p:txBody>
      </p:sp>
    </p:spTree>
    <p:extLst>
      <p:ext uri="{BB962C8B-B14F-4D97-AF65-F5344CB8AC3E}">
        <p14:creationId xmlns:p14="http://schemas.microsoft.com/office/powerpoint/2010/main" val="9402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1206</Words>
  <Application>Microsoft Office PowerPoint</Application>
  <PresentationFormat>Widescreen</PresentationFormat>
  <Paragraphs>55</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Lobster</vt:lpstr>
      <vt:lpstr>NewCentury-Narrow</vt:lpstr>
      <vt:lpstr>Times New Roman</vt:lpstr>
      <vt:lpstr>ZapfChancery-Medium</vt:lpstr>
      <vt:lpstr>Office Theme</vt:lpstr>
      <vt:lpstr>PowerPoint Presentation</vt:lpstr>
      <vt:lpstr>6.3. Tư tưởng Hồ Chí Minh về con người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15</cp:revision>
  <dcterms:created xsi:type="dcterms:W3CDTF">2024-02-21T06:22:57Z</dcterms:created>
  <dcterms:modified xsi:type="dcterms:W3CDTF">2024-03-07T13:01:20Z</dcterms:modified>
</cp:coreProperties>
</file>